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972" r:id="rId3"/>
  </p:sldMasterIdLst>
  <p:notesMasterIdLst>
    <p:notesMasterId r:id="rId21"/>
  </p:notesMasterIdLst>
  <p:sldIdLst>
    <p:sldId id="347" r:id="rId4"/>
    <p:sldId id="263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286" r:id="rId13"/>
    <p:sldId id="356" r:id="rId14"/>
    <p:sldId id="355" r:id="rId15"/>
    <p:sldId id="357" r:id="rId16"/>
    <p:sldId id="358" r:id="rId17"/>
    <p:sldId id="361" r:id="rId18"/>
    <p:sldId id="359" r:id="rId19"/>
    <p:sldId id="36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00B0F0"/>
    <a:srgbClr val="0091EA"/>
    <a:srgbClr val="FF0000"/>
    <a:srgbClr val="00B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4660"/>
  </p:normalViewPr>
  <p:slideViewPr>
    <p:cSldViewPr>
      <p:cViewPr varScale="1">
        <p:scale>
          <a:sx n="68" d="100"/>
          <a:sy n="68" d="100"/>
        </p:scale>
        <p:origin x="15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89E94-532B-494D-AD7A-712B16D9F5A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69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048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317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57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810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915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3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2574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382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6285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774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1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545F7-77F9-4401-AA0E-BF14C26D890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etyarn.io/" TargetMode="External"/><Relationship Id="rId2" Type="http://schemas.openxmlformats.org/officeDocument/2006/relationships/hyperlink" Target="https://puzzle-english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3352800" y="0"/>
            <a:ext cx="5486399" cy="106579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300" dirty="0">
                <a:solidFill>
                  <a:schemeClr val="bg1"/>
                </a:solidFill>
              </a:rPr>
              <a:t>Разговорные фразы </a:t>
            </a:r>
          </a:p>
          <a:p>
            <a:pPr algn="r"/>
            <a:r>
              <a:rPr lang="ru-RU" sz="4300" dirty="0">
                <a:solidFill>
                  <a:schemeClr val="bg1"/>
                </a:solidFill>
              </a:rPr>
              <a:t>в английском языке</a:t>
            </a: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304800" y="5334000"/>
            <a:ext cx="3352799" cy="1295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buNone/>
            </a:pPr>
            <a:r>
              <a:rPr lang="ru-RU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 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пдо</a:t>
            </a:r>
            <a:r>
              <a:rPr lang="ru-RU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МОУ ДЮЦ Дорофеева Н.Д.</a:t>
            </a:r>
          </a:p>
        </p:txBody>
      </p:sp>
    </p:spTree>
    <p:extLst>
      <p:ext uri="{BB962C8B-B14F-4D97-AF65-F5344CB8AC3E}">
        <p14:creationId xmlns:p14="http://schemas.microsoft.com/office/powerpoint/2010/main" val="20499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0" y="1295400"/>
            <a:ext cx="3810000" cy="4775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r>
              <a:rPr lang="ru-RU" altLang="ko-KR" sz="1400" dirty="0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Как же поддержать разговор на английском????</a:t>
            </a:r>
            <a:endParaRPr lang="ru-RU" sz="1400" dirty="0">
              <a:solidFill>
                <a:srgbClr val="002060"/>
              </a:solidFill>
              <a:latin typeface="Arial" charset="0"/>
              <a:ea typeface="굴림" pitchFamily="34" charset="-127"/>
            </a:endParaRPr>
          </a:p>
          <a:p>
            <a:pPr algn="just">
              <a:lnSpc>
                <a:spcPct val="160000"/>
              </a:lnSpc>
            </a:pPr>
            <a:r>
              <a:rPr lang="ru-RU" sz="1400" dirty="0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Как наладить беседу? Англичане используют выражение, как «</a:t>
            </a:r>
            <a:r>
              <a:rPr lang="ru-RU" sz="1400" dirty="0" err="1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Break</a:t>
            </a:r>
            <a:r>
              <a:rPr lang="ru-RU" sz="1400" dirty="0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 </a:t>
            </a:r>
            <a:r>
              <a:rPr lang="ru-RU" sz="1400" dirty="0" err="1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the</a:t>
            </a:r>
            <a:r>
              <a:rPr lang="ru-RU" sz="1400" dirty="0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 </a:t>
            </a:r>
            <a:r>
              <a:rPr lang="ru-RU" sz="1400" dirty="0" err="1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ice</a:t>
            </a:r>
            <a:r>
              <a:rPr lang="ru-RU" sz="1400" dirty="0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». Она означает «наладить контакт, завязать беседу», а дословно — «разбить лед». </a:t>
            </a:r>
          </a:p>
          <a:p>
            <a:pPr algn="just">
              <a:lnSpc>
                <a:spcPct val="160000"/>
              </a:lnSpc>
            </a:pPr>
            <a:r>
              <a:rPr lang="ru-RU" sz="1400" dirty="0">
                <a:solidFill>
                  <a:srgbClr val="002060"/>
                </a:solidFill>
                <a:latin typeface="Arial" charset="0"/>
                <a:ea typeface="굴림" pitchFamily="34" charset="-127"/>
              </a:rPr>
              <a:t>Хотите непринужденно общаться и поддерживать диалог на любую тему? Необходимые разговорные фразы — как раз то, что чего следует начать.</a:t>
            </a:r>
          </a:p>
        </p:txBody>
      </p:sp>
      <p:sp>
        <p:nvSpPr>
          <p:cNvPr id="5" name="AutoShape 68"/>
          <p:cNvSpPr>
            <a:spLocks noChangeArrowheads="1"/>
          </p:cNvSpPr>
          <p:nvPr/>
        </p:nvSpPr>
        <p:spPr bwMode="gray">
          <a:xfrm>
            <a:off x="1143000" y="1143000"/>
            <a:ext cx="6696075" cy="635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>
              <a:defRPr/>
            </a:pPr>
            <a:endParaRPr kumimoji="1" lang="en-US" altLang="ko-KR" sz="3500" dirty="0">
              <a:solidFill>
                <a:schemeClr val="tx1">
                  <a:lumMod val="85000"/>
                  <a:lumOff val="15000"/>
                </a:schemeClr>
              </a:solidFill>
              <a:ea typeface="굴림" pitchFamily="34" charset="-127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A00550-F62A-4959-A307-4A22146C6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914400"/>
            <a:ext cx="3962400" cy="2297332"/>
          </a:xfrm>
          <a:prstGeom prst="rect">
            <a:avLst/>
          </a:prstGeom>
        </p:spPr>
      </p:pic>
      <p:pic>
        <p:nvPicPr>
          <p:cNvPr id="3" name="9">
            <a:hlinkClick r:id="" action="ppaction://media"/>
            <a:extLst>
              <a:ext uri="{FF2B5EF4-FFF2-40B4-BE49-F238E27FC236}">
                <a16:creationId xmlns:a16="http://schemas.microsoft.com/office/drawing/2014/main" id="{0777DEEC-2D32-445F-8B32-A10006ADC7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3429000"/>
            <a:ext cx="487680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AF5C66A-E8F2-4E13-98A3-FE96597C5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860275-E106-493A-8BF0-E0A91130E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6E9A5-00D7-4F34-8878-423C6BB3A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682" y="822960"/>
            <a:ext cx="7372350" cy="1325880"/>
          </a:xfrm>
        </p:spPr>
        <p:txBody>
          <a:bodyPr>
            <a:normAutofit/>
          </a:bodyPr>
          <a:lstStyle/>
          <a:p>
            <a:r>
              <a:rPr lang="ru-RU" sz="3500">
                <a:solidFill>
                  <a:srgbClr val="FFFFFF"/>
                </a:solidFill>
              </a:rPr>
              <a:t>Использование фраз.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96A795-9934-4C55-8D01-FDCD15E68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827419"/>
            <a:ext cx="3845172" cy="322762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700">
                <a:solidFill>
                  <a:srgbClr val="000000"/>
                </a:solidFill>
              </a:rPr>
              <a:t>Использование фраз в английском языке должно быть уместным. Существует академический английский и разговорный английский, каждый из которых нужно использовать в нужной ситуации.</a:t>
            </a:r>
            <a:r>
              <a:rPr lang="ru-RU" sz="1700">
                <a:solidFill>
                  <a:srgbClr val="000000"/>
                </a:solidFill>
                <a:latin typeface="MuseoNew"/>
              </a:rPr>
              <a:t> Будет не уместно сказать «What’s up» (Как твое ничего?) на деловой встрече, равно как и поприветствовать старого друга холодным «Hi».</a:t>
            </a:r>
            <a:endParaRPr lang="ru-RU" sz="1700">
              <a:solidFill>
                <a:srgbClr val="000000"/>
              </a:solidFill>
            </a:endParaRPr>
          </a:p>
        </p:txBody>
      </p:sp>
      <p:pic>
        <p:nvPicPr>
          <p:cNvPr id="4" name="10">
            <a:hlinkClick r:id="" action="ppaction://media"/>
            <a:extLst>
              <a:ext uri="{FF2B5EF4-FFF2-40B4-BE49-F238E27FC236}">
                <a16:creationId xmlns:a16="http://schemas.microsoft.com/office/drawing/2014/main" id="{0345F06C-72B7-431C-8553-48A50AA0DF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5104" y="2971800"/>
            <a:ext cx="4431967" cy="251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6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человек, женщина, девочка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22CF73EE-2DA5-4F90-BFF2-0BCCC361AC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3643" r="7356" b="-1"/>
          <a:stretch/>
        </p:blipFill>
        <p:spPr>
          <a:xfrm>
            <a:off x="20" y="10"/>
            <a:ext cx="9143979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AC8FB-D7C3-4A4C-9402-645AEA1A1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941832"/>
            <a:ext cx="7879842" cy="2057400"/>
          </a:xfrm>
        </p:spPr>
        <p:txBody>
          <a:bodyPr anchor="b">
            <a:normAutofit/>
          </a:bodyPr>
          <a:lstStyle/>
          <a:p>
            <a:r>
              <a:rPr lang="ru-RU" b="1">
                <a:latin typeface="MuseoNew"/>
              </a:rPr>
              <a:t>Приветствия, уместные  любой ситуации</a:t>
            </a:r>
            <a:endParaRPr lang="ru-R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1817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3241202"/>
            <a:ext cx="7879842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3AD374-178A-4D0E-8188-588184AD7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3502152"/>
            <a:ext cx="7879842" cy="2670048"/>
          </a:xfrm>
        </p:spPr>
        <p:txBody>
          <a:bodyPr>
            <a:normAutofit/>
          </a:bodyPr>
          <a:lstStyle/>
          <a:p>
            <a:pPr fontAlgn="base"/>
            <a:r>
              <a:rPr lang="ru-RU" sz="1700">
                <a:latin typeface="MuseoNew"/>
              </a:rPr>
              <a:t>Hello! — Здравствуйте! / Привет!</a:t>
            </a:r>
          </a:p>
          <a:p>
            <a:pPr fontAlgn="base"/>
            <a:r>
              <a:rPr lang="ru-RU" sz="1700">
                <a:latin typeface="MuseoNew"/>
              </a:rPr>
              <a:t>Good morning! — Доброе утро!</a:t>
            </a:r>
          </a:p>
          <a:p>
            <a:pPr fontAlgn="base"/>
            <a:r>
              <a:rPr lang="ru-RU" sz="1700">
                <a:latin typeface="MuseoNew"/>
              </a:rPr>
              <a:t>Good afternoon! — Добрый день!</a:t>
            </a:r>
          </a:p>
          <a:p>
            <a:pPr fontAlgn="base"/>
            <a:r>
              <a:rPr lang="ru-RU" sz="1700">
                <a:latin typeface="MuseoNew"/>
              </a:rPr>
              <a:t>Good evening! — Добрый вечер!</a:t>
            </a:r>
          </a:p>
          <a:p>
            <a:endParaRPr lang="ru-RU" sz="1700"/>
          </a:p>
        </p:txBody>
      </p:sp>
    </p:spTree>
    <p:extLst>
      <p:ext uri="{BB962C8B-B14F-4D97-AF65-F5344CB8AC3E}">
        <p14:creationId xmlns:p14="http://schemas.microsoft.com/office/powerpoint/2010/main" val="1164368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8A4132F-DEC6-4332-A00C-A11AD4519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285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B38642C-62C4-4E31-A5D3-BB1DD8CA3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97687" cy="6858478"/>
          </a:xfrm>
          <a:custGeom>
            <a:avLst/>
            <a:gdLst>
              <a:gd name="connsiteX0" fmla="*/ 0 w 8663583"/>
              <a:gd name="connsiteY0" fmla="*/ 0 h 6858478"/>
              <a:gd name="connsiteX1" fmla="*/ 480486 w 8663583"/>
              <a:gd name="connsiteY1" fmla="*/ 0 h 6858478"/>
              <a:gd name="connsiteX2" fmla="*/ 4415403 w 8663583"/>
              <a:gd name="connsiteY2" fmla="*/ 0 h 6858478"/>
              <a:gd name="connsiteX3" fmla="*/ 5481631 w 8663583"/>
              <a:gd name="connsiteY3" fmla="*/ 0 h 6858478"/>
              <a:gd name="connsiteX4" fmla="*/ 5487208 w 8663583"/>
              <a:gd name="connsiteY4" fmla="*/ 0 h 6858478"/>
              <a:gd name="connsiteX5" fmla="*/ 8663583 w 8663583"/>
              <a:gd name="connsiteY5" fmla="*/ 6858478 h 6858478"/>
              <a:gd name="connsiteX6" fmla="*/ 1239028 w 8663583"/>
              <a:gd name="connsiteY6" fmla="*/ 6858478 h 6858478"/>
              <a:gd name="connsiteX7" fmla="*/ 1239288 w 8663583"/>
              <a:gd name="connsiteY7" fmla="*/ 6857916 h 6858478"/>
              <a:gd name="connsiteX8" fmla="*/ 480486 w 8663583"/>
              <a:gd name="connsiteY8" fmla="*/ 6857916 h 6858478"/>
              <a:gd name="connsiteX9" fmla="*/ 480486 w 8663583"/>
              <a:gd name="connsiteY9" fmla="*/ 6858000 h 6858478"/>
              <a:gd name="connsiteX10" fmla="*/ 0 w 8663583"/>
              <a:gd name="connsiteY10" fmla="*/ 685800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63583" h="6858478">
                <a:moveTo>
                  <a:pt x="0" y="0"/>
                </a:moveTo>
                <a:lnTo>
                  <a:pt x="480486" y="0"/>
                </a:lnTo>
                <a:lnTo>
                  <a:pt x="4415403" y="0"/>
                </a:lnTo>
                <a:lnTo>
                  <a:pt x="5481631" y="0"/>
                </a:lnTo>
                <a:lnTo>
                  <a:pt x="5487208" y="0"/>
                </a:lnTo>
                <a:lnTo>
                  <a:pt x="8663583" y="6858478"/>
                </a:lnTo>
                <a:lnTo>
                  <a:pt x="1239028" y="6858478"/>
                </a:lnTo>
                <a:lnTo>
                  <a:pt x="1239288" y="6857916"/>
                </a:lnTo>
                <a:lnTo>
                  <a:pt x="480486" y="6857916"/>
                </a:lnTo>
                <a:lnTo>
                  <a:pt x="48048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9F66240-8C38-4069-A5C9-2D3FCD97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76217" cy="6858478"/>
          </a:xfrm>
          <a:custGeom>
            <a:avLst/>
            <a:gdLst>
              <a:gd name="connsiteX0" fmla="*/ 156905 w 8234957"/>
              <a:gd name="connsiteY0" fmla="*/ 0 h 6858478"/>
              <a:gd name="connsiteX1" fmla="*/ 3986777 w 8234957"/>
              <a:gd name="connsiteY1" fmla="*/ 0 h 6858478"/>
              <a:gd name="connsiteX2" fmla="*/ 5053005 w 8234957"/>
              <a:gd name="connsiteY2" fmla="*/ 0 h 6858478"/>
              <a:gd name="connsiteX3" fmla="*/ 5058582 w 8234957"/>
              <a:gd name="connsiteY3" fmla="*/ 0 h 6858478"/>
              <a:gd name="connsiteX4" fmla="*/ 8234957 w 8234957"/>
              <a:gd name="connsiteY4" fmla="*/ 6858478 h 6858478"/>
              <a:gd name="connsiteX5" fmla="*/ 810402 w 8234957"/>
              <a:gd name="connsiteY5" fmla="*/ 6858478 h 6858478"/>
              <a:gd name="connsiteX6" fmla="*/ 810662 w 8234957"/>
              <a:gd name="connsiteY6" fmla="*/ 6857916 h 6858478"/>
              <a:gd name="connsiteX7" fmla="*/ 156905 w 8234957"/>
              <a:gd name="connsiteY7" fmla="*/ 6857916 h 6858478"/>
              <a:gd name="connsiteX8" fmla="*/ 156905 w 8234957"/>
              <a:gd name="connsiteY8" fmla="*/ 6858478 h 6858478"/>
              <a:gd name="connsiteX9" fmla="*/ 0 w 8234957"/>
              <a:gd name="connsiteY9" fmla="*/ 6858478 h 6858478"/>
              <a:gd name="connsiteX10" fmla="*/ 0 w 8234957"/>
              <a:gd name="connsiteY10" fmla="*/ 479 h 6858478"/>
              <a:gd name="connsiteX11" fmla="*/ 156905 w 8234957"/>
              <a:gd name="connsiteY11" fmla="*/ 479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34957" h="6858478">
                <a:moveTo>
                  <a:pt x="156905" y="0"/>
                </a:moveTo>
                <a:lnTo>
                  <a:pt x="3986777" y="0"/>
                </a:lnTo>
                <a:lnTo>
                  <a:pt x="5053005" y="0"/>
                </a:lnTo>
                <a:lnTo>
                  <a:pt x="5058582" y="0"/>
                </a:lnTo>
                <a:lnTo>
                  <a:pt x="8234957" y="6858478"/>
                </a:lnTo>
                <a:lnTo>
                  <a:pt x="810402" y="6858478"/>
                </a:lnTo>
                <a:lnTo>
                  <a:pt x="810662" y="6857916"/>
                </a:lnTo>
                <a:lnTo>
                  <a:pt x="156905" y="6857916"/>
                </a:lnTo>
                <a:lnTo>
                  <a:pt x="156905" y="6858478"/>
                </a:lnTo>
                <a:lnTo>
                  <a:pt x="0" y="6858478"/>
                </a:lnTo>
                <a:lnTo>
                  <a:pt x="0" y="479"/>
                </a:lnTo>
                <a:lnTo>
                  <a:pt x="15690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14989-47B8-4BCD-AEE6-49A9FD89C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65125"/>
            <a:ext cx="328416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/>
              <a:t>Приветствия для друзей и приятелей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E0491-EBD6-40D1-B9AF-54EF1776B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020824"/>
            <a:ext cx="3807067" cy="4151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700"/>
          </a:p>
          <a:p>
            <a:r>
              <a:rPr lang="ru-RU" sz="1700"/>
              <a:t>How is it going? — Как идут дела?</a:t>
            </a:r>
          </a:p>
          <a:p>
            <a:pPr marL="0" indent="0">
              <a:buNone/>
            </a:pPr>
            <a:endParaRPr lang="ru-RU" sz="1700"/>
          </a:p>
          <a:p>
            <a:r>
              <a:rPr lang="ru-RU" sz="1700"/>
              <a:t>How's life? — Как жизнь?</a:t>
            </a:r>
          </a:p>
          <a:p>
            <a:endParaRPr lang="ru-RU" sz="1700"/>
          </a:p>
          <a:p>
            <a:r>
              <a:rPr lang="ru-RU" sz="1700"/>
              <a:t>How are things? — Как оно?</a:t>
            </a:r>
          </a:p>
          <a:p>
            <a:endParaRPr lang="ru-RU" sz="1700"/>
          </a:p>
          <a:p>
            <a:r>
              <a:rPr lang="ru-RU" sz="1700"/>
              <a:t>Long time no see! — Давно не виделись!</a:t>
            </a:r>
          </a:p>
          <a:p>
            <a:endParaRPr lang="ru-RU" sz="1700"/>
          </a:p>
          <a:p>
            <a:r>
              <a:rPr lang="ru-RU" sz="1700"/>
              <a:t>What are you up to? — Что ты задумал? (носит негативный оттенок)</a:t>
            </a:r>
          </a:p>
        </p:txBody>
      </p:sp>
      <p:pic>
        <p:nvPicPr>
          <p:cNvPr id="5" name="w" descr="Изображение выглядит как человек, внутренний, женщина, смотрит&#10;&#10;Автоматически созданное описание">
            <a:hlinkClick r:id="" action="ppaction://media"/>
            <a:extLst>
              <a:ext uri="{FF2B5EF4-FFF2-40B4-BE49-F238E27FC236}">
                <a16:creationId xmlns:a16="http://schemas.microsoft.com/office/drawing/2014/main" id="{9D68A306-84C9-433F-9810-9B10A75AFA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0101" y="768630"/>
            <a:ext cx="3579341" cy="2013379"/>
          </a:xfrm>
          <a:prstGeom prst="rect">
            <a:avLst/>
          </a:prstGeom>
        </p:spPr>
      </p:pic>
      <p:pic>
        <p:nvPicPr>
          <p:cNvPr id="4" name="Рисунок 3" descr="Изображение выглядит как человек, внешний, трава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6927FEA5-2C36-4A14-BED2-06B230D3B1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52" r="947" b="-1"/>
          <a:stretch/>
        </p:blipFill>
        <p:spPr>
          <a:xfrm>
            <a:off x="6230859" y="3631541"/>
            <a:ext cx="2678583" cy="20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81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EDCFC4-D3E9-4709-8857-CDE319334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r="15668" b="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4CB0A-9FDC-4714-9599-C89EABF74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>
            <a:normAutofit/>
          </a:bodyPr>
          <a:lstStyle/>
          <a:p>
            <a:pPr algn="r"/>
            <a:r>
              <a:rPr lang="ru-RU" sz="3000">
                <a:solidFill>
                  <a:srgbClr val="FFFFFF"/>
                </a:solidFill>
              </a:rPr>
              <a:t>Молодежный сленг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B22BE5-65EE-4DDA-8DEC-E74299BB6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6534" y="1065862"/>
            <a:ext cx="4308514" cy="4726276"/>
          </a:xfrm>
        </p:spPr>
        <p:txBody>
          <a:bodyPr anchor="ctr"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ru-RU" sz="1600">
                <a:solidFill>
                  <a:srgbClr val="FFFFFF"/>
                </a:solidFill>
                <a:latin typeface="MuseoNew"/>
              </a:rPr>
              <a:t>Hi there! — Привет!</a:t>
            </a:r>
          </a:p>
          <a:p>
            <a:pPr fontAlgn="base">
              <a:lnSpc>
                <a:spcPct val="90000"/>
              </a:lnSpc>
            </a:pPr>
            <a:r>
              <a:rPr lang="ru-RU" sz="1600">
                <a:solidFill>
                  <a:srgbClr val="FFFFFF"/>
                </a:solidFill>
                <a:latin typeface="MuseoNew"/>
              </a:rPr>
              <a:t>Hiya — Слышь, ты, привет! (Комбинация от слов « hi » и «you»)</a:t>
            </a:r>
          </a:p>
          <a:p>
            <a:pPr fontAlgn="base">
              <a:lnSpc>
                <a:spcPct val="90000"/>
              </a:lnSpc>
            </a:pPr>
            <a:r>
              <a:rPr lang="ru-RU" sz="1600">
                <a:solidFill>
                  <a:srgbClr val="FFFFFF"/>
                </a:solidFill>
                <a:latin typeface="MuseoNew"/>
              </a:rPr>
              <a:t>Hi, howdy? — Привет, как поживаешь? (Сокращение от « Hi, how do you do») + можно услышать в южных диалектах США</a:t>
            </a:r>
          </a:p>
          <a:p>
            <a:pPr fontAlgn="base">
              <a:lnSpc>
                <a:spcPct val="90000"/>
              </a:lnSpc>
            </a:pPr>
            <a:r>
              <a:rPr lang="ru-RU" sz="1600">
                <a:solidFill>
                  <a:srgbClr val="FFFFFF"/>
                </a:solidFill>
                <a:latin typeface="MuseoNew"/>
              </a:rPr>
              <a:t>Hey (guys)! — Привет (ребята)! (Неформальное приветствие, обычно обращенное к группе близких друзей)</a:t>
            </a:r>
          </a:p>
          <a:p>
            <a:pPr fontAlgn="base">
              <a:lnSpc>
                <a:spcPct val="90000"/>
              </a:lnSpc>
            </a:pPr>
            <a:r>
              <a:rPr lang="ru-RU" sz="1600">
                <a:solidFill>
                  <a:srgbClr val="FFFFFF"/>
                </a:solidFill>
                <a:latin typeface="MuseoNew"/>
              </a:rPr>
              <a:t>Watcha doin’? — Чем занимаешься? (Сокращение от фразы « What are you doing?»)</a:t>
            </a:r>
          </a:p>
          <a:p>
            <a:pPr fontAlgn="base">
              <a:lnSpc>
                <a:spcPct val="90000"/>
              </a:lnSpc>
            </a:pPr>
            <a:r>
              <a:rPr lang="ru-RU" sz="1600">
                <a:solidFill>
                  <a:srgbClr val="FFFFFF"/>
                </a:solidFill>
                <a:latin typeface="MuseoNew"/>
              </a:rPr>
              <a:t>Wagwan? — Как жизнь? (Сокращение от «What’s going on». Обычно на такую фразу можно отвечают «Nagwan», или</a:t>
            </a:r>
          </a:p>
          <a:p>
            <a:pPr fontAlgn="base">
              <a:lnSpc>
                <a:spcPct val="90000"/>
              </a:lnSpc>
            </a:pPr>
            <a:r>
              <a:rPr lang="ru-RU" sz="1600">
                <a:solidFill>
                  <a:srgbClr val="FFFFFF"/>
                </a:solidFill>
                <a:latin typeface="MuseoNew"/>
              </a:rPr>
              <a:t>«Nothing is going on», а попросту — «не очень») + можно услышать на Ямайке</a:t>
            </a:r>
          </a:p>
          <a:p>
            <a:pPr fontAlgn="base">
              <a:lnSpc>
                <a:spcPct val="90000"/>
              </a:lnSpc>
            </a:pPr>
            <a:r>
              <a:rPr lang="ru-RU" sz="1600">
                <a:solidFill>
                  <a:srgbClr val="FFFFFF"/>
                </a:solidFill>
                <a:latin typeface="MuseoNew"/>
              </a:rPr>
              <a:t>What’s up — Как дела? (Обычно употребляется среди близких друзей)</a:t>
            </a:r>
          </a:p>
        </p:txBody>
      </p:sp>
    </p:spTree>
    <p:extLst>
      <p:ext uri="{BB962C8B-B14F-4D97-AF65-F5344CB8AC3E}">
        <p14:creationId xmlns:p14="http://schemas.microsoft.com/office/powerpoint/2010/main" val="2564075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9E5F0-6408-471F-9E7B-C6DF14A4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00"/>
                </a:solidFill>
                <a:latin typeface="MuseoNew"/>
              </a:rPr>
              <a:t>Фразы для поддержания разговора</a:t>
            </a:r>
            <a:br>
              <a:rPr lang="ru-RU" b="1" dirty="0">
                <a:solidFill>
                  <a:srgbClr val="000000"/>
                </a:solidFill>
                <a:latin typeface="MuseoNew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61252F-1BB9-4D9E-8877-28E01C401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6248400" cy="5105400"/>
          </a:xfrm>
        </p:spPr>
        <p:txBody>
          <a:bodyPr>
            <a:normAutofit fontScale="40000" lnSpcReduction="20000"/>
          </a:bodyPr>
          <a:lstStyle/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What’s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the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matter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В чем дело?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What’s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going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on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/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What’s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happening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Что происходит?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What’s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the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trouble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В чем проблема?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What’s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happened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Что случилось?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How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was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it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Ну как? (Как все прошло?)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Did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I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get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you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right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Я правильно вас понял?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Don’t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take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it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to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heart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Не принимайте близко к сердцу</a:t>
            </a:r>
          </a:p>
          <a:p>
            <a:pPr fontAlgn="base"/>
            <a:r>
              <a:rPr lang="ru-RU" dirty="0">
                <a:solidFill>
                  <a:srgbClr val="333333"/>
                </a:solidFill>
                <a:latin typeface="MuseoNew"/>
              </a:rPr>
              <a:t>I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didn’t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catch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the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last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word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Я не понял последнее слово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Sorry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, I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wasn’t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listening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Извините, я не слушал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It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doesn’t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matter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Это не имеет значения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It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is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news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to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me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Вот это новость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Let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us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hope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for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the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best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Будем надеяться на лучшее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May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I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ask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you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a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question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Можно задать вам вопрос?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Oh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,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that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.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That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explains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it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Вот оно что, это все объясняет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Say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it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again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,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please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Повторите еще раз, пожалуйста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So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that’s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where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the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trouble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lies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! — Так вот в чем дело!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Things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happen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— Всякое бывает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What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do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you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mean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Что вы имеете в виду?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Where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were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we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На чем мы остановились?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You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were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saying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something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? — Вы что-то говорили?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Lucky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you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! — Вам повезло!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Good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for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you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! — Тем лучше для вас! (Часто употребляется как сарказм: «Ну-ну, рад за тебя!»)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I’m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so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happy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for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you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! — Я так рад за вас! (Говорится абсолютно искренне)</a:t>
            </a:r>
          </a:p>
          <a:p>
            <a:pPr fontAlgn="base"/>
            <a:r>
              <a:rPr lang="ru-RU" dirty="0" err="1">
                <a:solidFill>
                  <a:srgbClr val="333333"/>
                </a:solidFill>
                <a:latin typeface="MuseoNew"/>
              </a:rPr>
              <a:t>What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do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you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MuseoNew"/>
              </a:rPr>
              <a:t>know</a:t>
            </a:r>
            <a:r>
              <a:rPr lang="ru-RU" dirty="0">
                <a:solidFill>
                  <a:srgbClr val="333333"/>
                </a:solidFill>
                <a:latin typeface="MuseoNew"/>
              </a:rPr>
              <a:t>! — Кто бы мог подумать!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r">
            <a:hlinkClick r:id="" action="ppaction://media"/>
            <a:extLst>
              <a:ext uri="{FF2B5EF4-FFF2-40B4-BE49-F238E27FC236}">
                <a16:creationId xmlns:a16="http://schemas.microsoft.com/office/drawing/2014/main" id="{35C5AE8F-5C47-4DB4-9B55-FF8C8F5A03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05400" y="1891984"/>
            <a:ext cx="4038600" cy="303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9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64FD23-6081-4C41-9B95-A83FC8480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24" y="76201"/>
            <a:ext cx="3601395" cy="12191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3700" b="1" dirty="0">
                <a:latin typeface="MuseoNew"/>
              </a:rPr>
            </a:br>
            <a:r>
              <a:rPr lang="ru-RU" sz="3700" b="1" dirty="0">
                <a:latin typeface="MuseoNew"/>
              </a:rPr>
              <a:t>Вежливые фраз</a:t>
            </a:r>
            <a:endParaRPr lang="ru-RU" sz="37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146C02-0E5F-42DE-B972-BF8B61685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157" y="1295400"/>
            <a:ext cx="4255230" cy="5257800"/>
          </a:xfrm>
        </p:spPr>
        <p:txBody>
          <a:bodyPr anchor="t">
            <a:noAutofit/>
          </a:bodyPr>
          <a:lstStyle/>
          <a:p>
            <a:pPr marL="0" indent="0" fontAlgn="base">
              <a:lnSpc>
                <a:spcPct val="90000"/>
              </a:lnSpc>
              <a:buNone/>
            </a:pPr>
            <a:endParaRPr lang="ru-RU" sz="1300" b="1" dirty="0">
              <a:latin typeface="MuseoNew"/>
            </a:endParaRP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I’m so sorry! — </a:t>
            </a:r>
            <a:r>
              <a:rPr lang="ru-RU" sz="1300" dirty="0">
                <a:latin typeface="MuseoNew"/>
              </a:rPr>
              <a:t>Мне очень жаль!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I beg your pardon! — </a:t>
            </a:r>
            <a:r>
              <a:rPr lang="ru-RU" sz="1300" dirty="0">
                <a:latin typeface="MuseoNew"/>
              </a:rPr>
              <a:t>Прошу прощения!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I’m sorry, I can’t — </a:t>
            </a:r>
            <a:r>
              <a:rPr lang="ru-RU" sz="1300" dirty="0">
                <a:latin typeface="MuseoNew"/>
              </a:rPr>
              <a:t>Простите, не могу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Sorry, I meant well — </a:t>
            </a:r>
            <a:r>
              <a:rPr lang="ru-RU" sz="1300" dirty="0">
                <a:latin typeface="MuseoNew"/>
              </a:rPr>
              <a:t>Извините, я хотел как лучше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It’s very kind of you! — </a:t>
            </a:r>
            <a:r>
              <a:rPr lang="ru-RU" sz="1300" dirty="0">
                <a:latin typeface="MuseoNew"/>
              </a:rPr>
              <a:t>Это очень мило с вашей стороны!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It’s my pleasure — </a:t>
            </a:r>
            <a:r>
              <a:rPr lang="ru-RU" sz="1300" dirty="0">
                <a:latin typeface="MuseoNew"/>
              </a:rPr>
              <a:t>С удовольствием.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Not at all — </a:t>
            </a:r>
            <a:r>
              <a:rPr lang="ru-RU" sz="1300" dirty="0">
                <a:latin typeface="MuseoNew"/>
              </a:rPr>
              <a:t>Не за что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Thank you very much! — </a:t>
            </a:r>
            <a:r>
              <a:rPr lang="ru-RU" sz="1300" dirty="0">
                <a:latin typeface="MuseoNew"/>
              </a:rPr>
              <a:t>Большое спасибо!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Thank you anyway! — </a:t>
            </a:r>
            <a:r>
              <a:rPr lang="ru-RU" sz="1300" dirty="0">
                <a:latin typeface="MuseoNew"/>
              </a:rPr>
              <a:t>В любом случае, спасибо!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Thank you in advance! — </a:t>
            </a:r>
            <a:r>
              <a:rPr lang="ru-RU" sz="1300" dirty="0">
                <a:latin typeface="MuseoNew"/>
              </a:rPr>
              <a:t>Благодарю заранее!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You are welcome — </a:t>
            </a:r>
            <a:r>
              <a:rPr lang="ru-RU" sz="1300" dirty="0">
                <a:latin typeface="MuseoNew"/>
              </a:rPr>
              <a:t>Пожалуйста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Don’t mention it! — </a:t>
            </a:r>
            <a:r>
              <a:rPr lang="ru-RU" sz="1300" dirty="0">
                <a:latin typeface="MuseoNew"/>
              </a:rPr>
              <a:t>Не стоит благодарности!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May I help you? — </a:t>
            </a:r>
            <a:r>
              <a:rPr lang="ru-RU" sz="1300" dirty="0">
                <a:latin typeface="MuseoNew"/>
              </a:rPr>
              <a:t>Могу ли я вам помочь?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Could you do me a favor? — </a:t>
            </a:r>
            <a:r>
              <a:rPr lang="ru-RU" sz="1300" dirty="0">
                <a:latin typeface="MuseoNew"/>
              </a:rPr>
              <a:t>Не окажете ли вы мне услугу?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No problem / that’s ok! — </a:t>
            </a:r>
            <a:r>
              <a:rPr lang="ru-RU" sz="1300" dirty="0">
                <a:latin typeface="MuseoNew"/>
              </a:rPr>
              <a:t>Все в порядке!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Don’t worry about it! — </a:t>
            </a:r>
            <a:r>
              <a:rPr lang="ru-RU" sz="1300" dirty="0">
                <a:latin typeface="MuseoNew"/>
              </a:rPr>
              <a:t>Не волнуйтесь об этом!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This way, please! — </a:t>
            </a:r>
            <a:r>
              <a:rPr lang="ru-RU" sz="1300" dirty="0">
                <a:latin typeface="MuseoNew"/>
              </a:rPr>
              <a:t>Сюда, пожалуйста!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After you! — </a:t>
            </a:r>
            <a:r>
              <a:rPr lang="ru-RU" sz="1300" dirty="0">
                <a:latin typeface="MuseoNew"/>
              </a:rPr>
              <a:t>После вас!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Take it easy — </a:t>
            </a:r>
            <a:r>
              <a:rPr lang="ru-RU" sz="1300" dirty="0">
                <a:latin typeface="MuseoNew"/>
              </a:rPr>
              <a:t>Не переживай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Never mind — </a:t>
            </a:r>
            <a:r>
              <a:rPr lang="ru-RU" sz="1300" dirty="0">
                <a:latin typeface="MuseoNew"/>
              </a:rPr>
              <a:t>Не беспокойся</a:t>
            </a:r>
          </a:p>
          <a:p>
            <a:pPr fontAlgn="base">
              <a:lnSpc>
                <a:spcPct val="90000"/>
              </a:lnSpc>
            </a:pPr>
            <a:r>
              <a:rPr lang="en-US" sz="1300" dirty="0">
                <a:latin typeface="MuseoNew"/>
              </a:rPr>
              <a:t>Don’t take it to heart — </a:t>
            </a:r>
            <a:r>
              <a:rPr lang="ru-RU" sz="1300" dirty="0">
                <a:latin typeface="MuseoNew"/>
              </a:rPr>
              <a:t>Не принимай близко к сердцу</a:t>
            </a:r>
            <a:endParaRPr lang="ru-RU" sz="1300" b="1" dirty="0">
              <a:latin typeface="MuseoNew"/>
            </a:endParaRPr>
          </a:p>
          <a:p>
            <a:pPr marL="0" indent="0">
              <a:lnSpc>
                <a:spcPct val="90000"/>
              </a:lnSpc>
              <a:buNone/>
            </a:pPr>
            <a:endParaRPr lang="ru-RU" sz="13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1063ACC-684C-4227-9D75-430593BA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413" y="0"/>
            <a:ext cx="4629587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067F801-9719-4550-AFFF-C7C368422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884" y="0"/>
            <a:ext cx="4518116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u">
            <a:hlinkClick r:id="" action="ppaction://media"/>
            <a:extLst>
              <a:ext uri="{FF2B5EF4-FFF2-40B4-BE49-F238E27FC236}">
                <a16:creationId xmlns:a16="http://schemas.microsoft.com/office/drawing/2014/main" id="{E8A27373-B219-43E3-A21F-2BFDA8BC2B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052" y="828441"/>
            <a:ext cx="3567089" cy="19975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6676F6-2A22-449C-A7D9-B7C096930C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807" r="14525" b="-1"/>
          <a:stretch/>
        </p:blipFill>
        <p:spPr>
          <a:xfrm>
            <a:off x="6216059" y="3528407"/>
            <a:ext cx="2634082" cy="197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04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A30B417-012D-443A-AC9E-9225B36E6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333" t="5892" r="11339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F89C3-E9AB-47DB-9C58-D03F68429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4" y="771988"/>
            <a:ext cx="3680115" cy="375664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ru-RU" sz="4200" dirty="0"/>
              <a:t>\</a:t>
            </a:r>
            <a:br>
              <a:rPr lang="ru-RU" sz="4200" dirty="0"/>
            </a:br>
            <a:br>
              <a:rPr lang="ru-RU" sz="4200" dirty="0"/>
            </a:br>
            <a:br>
              <a:rPr lang="ru-RU" sz="4200" dirty="0"/>
            </a:br>
            <a:br>
              <a:rPr lang="ru-RU" sz="4200" dirty="0"/>
            </a:br>
            <a:br>
              <a:rPr lang="ru-RU" sz="4200" dirty="0"/>
            </a:br>
            <a:br>
              <a:rPr lang="ru-RU" sz="4200" dirty="0"/>
            </a:br>
            <a:br>
              <a:rPr lang="ru-RU" sz="4200" dirty="0"/>
            </a:br>
            <a:r>
              <a:rPr lang="ru-RU" sz="4200" dirty="0"/>
              <a:t>А теперь несколько фраз, которые помогут Вам сойти за типичного англичанина.</a:t>
            </a:r>
            <a:endParaRPr lang="en-US" sz="4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94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448721"/>
            <a:ext cx="3530753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3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Likewise! — Взаимно!</a:t>
            </a:r>
            <a:endParaRPr lang="en-US" sz="33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0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3904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73326" y="1909192"/>
            <a:ext cx="3439885" cy="3647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bg1"/>
                </a:solidFill>
              </a:rPr>
              <a:t>Представьте, что вы пошли в гости, и после приятного вечера вам говорят: “You are always welcome at our house”. Как ответить «взаимно»? Отличники бы сказали: “You are welcome, too” / “Thank you, you are also welcome at our house”. Носитель использует другое слово — likewise.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bg1"/>
                </a:solidFill>
              </a:rPr>
              <a:t>— I was glad to meet you.</a:t>
            </a:r>
            <a:br>
              <a:rPr lang="en-US" sz="1700">
                <a:solidFill>
                  <a:schemeClr val="bg1"/>
                </a:solidFill>
              </a:rPr>
            </a:br>
            <a:r>
              <a:rPr lang="en-US" sz="1700">
                <a:solidFill>
                  <a:schemeClr val="bg1"/>
                </a:solidFill>
              </a:rPr>
              <a:t>— </a:t>
            </a:r>
            <a:r>
              <a:rPr lang="en-US" sz="1700" b="1">
                <a:solidFill>
                  <a:schemeClr val="bg1"/>
                </a:solidFill>
              </a:rPr>
              <a:t>Likewise</a:t>
            </a:r>
            <a:r>
              <a:rPr lang="en-US" sz="1700">
                <a:solidFill>
                  <a:schemeClr val="bg1"/>
                </a:solidFill>
              </a:rPr>
              <a:t>.</a:t>
            </a:r>
            <a:br>
              <a:rPr lang="en-US" sz="1700">
                <a:solidFill>
                  <a:schemeClr val="bg1"/>
                </a:solidFill>
              </a:rPr>
            </a:br>
            <a:r>
              <a:rPr lang="en-US" sz="1700">
                <a:solidFill>
                  <a:schemeClr val="bg1"/>
                </a:solidFill>
              </a:rPr>
              <a:t>— Приятно было встретиться с тобой.</a:t>
            </a:r>
            <a:br>
              <a:rPr lang="en-US" sz="1700">
                <a:solidFill>
                  <a:schemeClr val="bg1"/>
                </a:solidFill>
              </a:rPr>
            </a:br>
            <a:r>
              <a:rPr lang="en-US" sz="1700">
                <a:solidFill>
                  <a:schemeClr val="bg1"/>
                </a:solidFill>
              </a:rPr>
              <a:t>— </a:t>
            </a:r>
            <a:r>
              <a:rPr lang="en-US" sz="1700" b="1">
                <a:solidFill>
                  <a:schemeClr val="bg1"/>
                </a:solidFill>
              </a:rPr>
              <a:t>Взаимно</a:t>
            </a:r>
            <a:r>
              <a:rPr lang="en-US" sz="1700">
                <a:solidFill>
                  <a:schemeClr val="bg1"/>
                </a:solidFill>
              </a:rPr>
              <a:t>.</a:t>
            </a:r>
          </a:p>
        </p:txBody>
      </p:sp>
      <p:cxnSp>
        <p:nvCxnSpPr>
          <p:cNvPr id="21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5520" y="5707672"/>
            <a:ext cx="353549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й" descr="Изображение выглядит как человек, внутренний, костюм, мужчина&#10;&#10;Автоматически созданное описание">
            <a:hlinkClick r:id="" action="ppaction://media"/>
            <a:extLst>
              <a:ext uri="{FF2B5EF4-FFF2-40B4-BE49-F238E27FC236}">
                <a16:creationId xmlns:a16="http://schemas.microsoft.com/office/drawing/2014/main" id="{56240CE4-977B-44C6-AA6C-FFA195C1E7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94089" y="2233713"/>
            <a:ext cx="4249911" cy="239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3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EA175-8180-4D7D-8F70-D5A41AF5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640080"/>
            <a:ext cx="2322320" cy="561323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2400" b="1">
                <a:solidFill>
                  <a:srgbClr val="FFFFFF"/>
                </a:solidFill>
                <a:latin typeface="Fira Sans Italic"/>
              </a:rPr>
            </a:br>
            <a:r>
              <a:rPr lang="ru-RU" sz="2400" b="1">
                <a:solidFill>
                  <a:srgbClr val="FFFFFF"/>
                </a:solidFill>
                <a:latin typeface="Fira Sans Italic"/>
              </a:rPr>
              <a:t>Where was I? / Where were we? — На чем я остановился? / На чем мы остановились?</a:t>
            </a:r>
            <a:br>
              <a:rPr lang="ru-RU" sz="2400" b="1">
                <a:solidFill>
                  <a:srgbClr val="FFFFFF"/>
                </a:solidFill>
                <a:latin typeface="Fira Sans Italic"/>
              </a:rPr>
            </a:b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04AD52-3664-4849-B299-13D1CA924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863" y="640082"/>
            <a:ext cx="5136536" cy="2484884"/>
          </a:xfrm>
        </p:spPr>
        <p:txBody>
          <a:bodyPr anchor="ctr">
            <a:normAutofit/>
          </a:bodyPr>
          <a:lstStyle/>
          <a:p>
            <a:r>
              <a:rPr lang="ru-RU" sz="1700">
                <a:latin typeface="Source Sans Pro Italic"/>
              </a:rPr>
              <a:t>Если же прервали вас, и вы не помните, на чем остановились, нужно сказать Where was I? / Where were we? (дословно «Где я был? / Где мы были?»).</a:t>
            </a:r>
          </a:p>
          <a:p>
            <a:r>
              <a:rPr lang="ru-RU" sz="1700">
                <a:latin typeface="Source Sans Pro Italic"/>
              </a:rPr>
              <a:t>— So, he left, </a:t>
            </a:r>
            <a:r>
              <a:rPr lang="ru-RU" sz="1700" b="1">
                <a:latin typeface="Source Sans Pro Italic"/>
              </a:rPr>
              <a:t>where were we</a:t>
            </a:r>
            <a:r>
              <a:rPr lang="ru-RU" sz="1700">
                <a:latin typeface="Source Sans Pro Italic"/>
              </a:rPr>
              <a:t>?</a:t>
            </a:r>
            <a:br>
              <a:rPr lang="ru-RU" sz="1700">
                <a:latin typeface="Source Sans Pro Italic"/>
              </a:rPr>
            </a:br>
            <a:r>
              <a:rPr lang="ru-RU" sz="1700">
                <a:latin typeface="Source Sans Pro Italic"/>
              </a:rPr>
              <a:t>— You were telling me about Kevin’s reaction.</a:t>
            </a:r>
            <a:br>
              <a:rPr lang="ru-RU" sz="1700">
                <a:latin typeface="Source Sans Pro Italic"/>
              </a:rPr>
            </a:br>
            <a:r>
              <a:rPr lang="ru-RU" sz="1700">
                <a:latin typeface="Source Sans Pro Italic"/>
              </a:rPr>
              <a:t>— Так, он ушел, </a:t>
            </a:r>
            <a:r>
              <a:rPr lang="ru-RU" sz="1700" b="1">
                <a:latin typeface="Source Sans Pro Italic"/>
              </a:rPr>
              <a:t>на чем мы остановились</a:t>
            </a:r>
            <a:r>
              <a:rPr lang="ru-RU" sz="1700">
                <a:latin typeface="Source Sans Pro Italic"/>
              </a:rPr>
              <a:t>?</a:t>
            </a:r>
            <a:br>
              <a:rPr lang="ru-RU" sz="1700">
                <a:latin typeface="Source Sans Pro Italic"/>
              </a:rPr>
            </a:br>
            <a:r>
              <a:rPr lang="ru-RU" sz="1700">
                <a:latin typeface="Source Sans Pro Italic"/>
              </a:rPr>
              <a:t>— Ты рассказывала, как отреагировал Кевин.</a:t>
            </a:r>
          </a:p>
          <a:p>
            <a:endParaRPr lang="ru-RU" sz="1700"/>
          </a:p>
        </p:txBody>
      </p:sp>
      <p:pic>
        <p:nvPicPr>
          <p:cNvPr id="8" name="12">
            <a:hlinkClick r:id="" action="ppaction://media"/>
            <a:extLst>
              <a:ext uri="{FF2B5EF4-FFF2-40B4-BE49-F238E27FC236}">
                <a16:creationId xmlns:a16="http://schemas.microsoft.com/office/drawing/2014/main" id="{5C033EBF-67F0-45D1-A761-00DCE76EC5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90722" y="3592097"/>
            <a:ext cx="5170677" cy="219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7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6CFC1-F0CA-4D1D-A247-B44DA842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ru-RU" sz="3600" b="1" dirty="0" err="1">
                <a:solidFill>
                  <a:srgbClr val="262626"/>
                </a:solidFill>
                <a:latin typeface="Fira Sans Italic"/>
              </a:rPr>
              <a:t>Now</a:t>
            </a:r>
            <a:r>
              <a:rPr lang="ru-RU" sz="3600" b="1" dirty="0">
                <a:solidFill>
                  <a:srgbClr val="262626"/>
                </a:solidFill>
                <a:latin typeface="Fira Sans Italic"/>
              </a:rPr>
              <a:t>, </a:t>
            </a:r>
            <a:r>
              <a:rPr lang="ru-RU" sz="3600" b="1" dirty="0" err="1">
                <a:solidFill>
                  <a:srgbClr val="262626"/>
                </a:solidFill>
                <a:latin typeface="Fira Sans Italic"/>
              </a:rPr>
              <a:t>now</a:t>
            </a:r>
            <a:r>
              <a:rPr lang="ru-RU" sz="3600" b="1" dirty="0">
                <a:solidFill>
                  <a:srgbClr val="262626"/>
                </a:solidFill>
                <a:latin typeface="Fira Sans Italic"/>
              </a:rPr>
              <a:t>! / </a:t>
            </a:r>
            <a:r>
              <a:rPr lang="ru-RU" sz="3600" b="1" dirty="0" err="1">
                <a:solidFill>
                  <a:srgbClr val="262626"/>
                </a:solidFill>
                <a:latin typeface="Fira Sans Italic"/>
              </a:rPr>
              <a:t>There</a:t>
            </a:r>
            <a:r>
              <a:rPr lang="ru-RU" sz="3600" b="1" dirty="0">
                <a:solidFill>
                  <a:srgbClr val="262626"/>
                </a:solidFill>
                <a:latin typeface="Fira Sans Italic"/>
              </a:rPr>
              <a:t>, </a:t>
            </a:r>
            <a:r>
              <a:rPr lang="ru-RU" sz="3600" b="1" dirty="0" err="1">
                <a:solidFill>
                  <a:srgbClr val="262626"/>
                </a:solidFill>
                <a:latin typeface="Fira Sans Italic"/>
              </a:rPr>
              <a:t>there</a:t>
            </a:r>
            <a:r>
              <a:rPr lang="ru-RU" sz="3600" b="1" dirty="0">
                <a:solidFill>
                  <a:srgbClr val="262626"/>
                </a:solidFill>
                <a:latin typeface="Fira Sans Italic"/>
              </a:rPr>
              <a:t>! — Ну-ну! (так говорят, когда надо приободрить кого-то)</a:t>
            </a:r>
            <a:br>
              <a:rPr lang="ru-RU" b="1" dirty="0">
                <a:solidFill>
                  <a:srgbClr val="262626"/>
                </a:solidFill>
                <a:latin typeface="Fira Sans Italic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BB852A-6122-4175-B226-D29BE2009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1"/>
            <a:ext cx="8229600" cy="2362200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262626"/>
                </a:solidFill>
                <a:latin typeface="Source Sans Pro Italic"/>
              </a:rPr>
              <a:t>Как утешить того, кто плачет? </a:t>
            </a:r>
            <a:r>
              <a:rPr lang="ru-RU" dirty="0" err="1">
                <a:solidFill>
                  <a:srgbClr val="262626"/>
                </a:solidFill>
                <a:latin typeface="Source Sans Pro Italic"/>
              </a:rPr>
              <a:t>Don’t</a:t>
            </a:r>
            <a:r>
              <a:rPr lang="ru-RU" dirty="0">
                <a:solidFill>
                  <a:srgbClr val="262626"/>
                </a:solidFill>
                <a:latin typeface="Source Sans Pro Italic"/>
              </a:rPr>
              <a:t> </a:t>
            </a:r>
            <a:r>
              <a:rPr lang="ru-RU" dirty="0" err="1">
                <a:solidFill>
                  <a:srgbClr val="262626"/>
                </a:solidFill>
                <a:latin typeface="Source Sans Pro Italic"/>
              </a:rPr>
              <a:t>cry</a:t>
            </a:r>
            <a:r>
              <a:rPr lang="ru-RU" dirty="0">
                <a:solidFill>
                  <a:srgbClr val="262626"/>
                </a:solidFill>
                <a:latin typeface="Source Sans Pro Italic"/>
              </a:rPr>
              <a:t>? </a:t>
            </a:r>
            <a:r>
              <a:rPr lang="ru-RU" dirty="0" err="1">
                <a:solidFill>
                  <a:srgbClr val="262626"/>
                </a:solidFill>
                <a:latin typeface="Source Sans Pro Italic"/>
              </a:rPr>
              <a:t>Stop</a:t>
            </a:r>
            <a:r>
              <a:rPr lang="ru-RU" dirty="0">
                <a:solidFill>
                  <a:srgbClr val="262626"/>
                </a:solidFill>
                <a:latin typeface="Source Sans Pro Italic"/>
              </a:rPr>
              <a:t> </a:t>
            </a:r>
            <a:r>
              <a:rPr lang="ru-RU" dirty="0" err="1">
                <a:solidFill>
                  <a:srgbClr val="262626"/>
                </a:solidFill>
                <a:latin typeface="Source Sans Pro Italic"/>
              </a:rPr>
              <a:t>crying</a:t>
            </a:r>
            <a:r>
              <a:rPr lang="ru-RU" dirty="0">
                <a:solidFill>
                  <a:srgbClr val="262626"/>
                </a:solidFill>
                <a:latin typeface="Source Sans Pro Italic"/>
              </a:rPr>
              <a:t>? Это вряд ли поможет. Скорее всего, человек примется рыдать еще сильнее. В такой ситуации мы говорим «Ну-ну». На английском это будет </a:t>
            </a:r>
            <a:r>
              <a:rPr lang="ru-RU" dirty="0" err="1">
                <a:solidFill>
                  <a:srgbClr val="262626"/>
                </a:solidFill>
                <a:latin typeface="Source Sans Pro Italic"/>
              </a:rPr>
              <a:t>Now</a:t>
            </a:r>
            <a:r>
              <a:rPr lang="ru-RU" dirty="0">
                <a:solidFill>
                  <a:srgbClr val="262626"/>
                </a:solidFill>
                <a:latin typeface="Source Sans Pro Italic"/>
              </a:rPr>
              <a:t>, </a:t>
            </a:r>
            <a:r>
              <a:rPr lang="ru-RU" dirty="0" err="1">
                <a:solidFill>
                  <a:srgbClr val="262626"/>
                </a:solidFill>
                <a:latin typeface="Source Sans Pro Italic"/>
              </a:rPr>
              <a:t>now</a:t>
            </a:r>
            <a:r>
              <a:rPr lang="ru-RU" dirty="0">
                <a:solidFill>
                  <a:srgbClr val="262626"/>
                </a:solidFill>
                <a:latin typeface="Source Sans Pro Italic"/>
              </a:rPr>
              <a:t> или </a:t>
            </a:r>
            <a:r>
              <a:rPr lang="ru-RU" dirty="0" err="1">
                <a:solidFill>
                  <a:srgbClr val="262626"/>
                </a:solidFill>
                <a:latin typeface="Source Sans Pro Italic"/>
              </a:rPr>
              <a:t>There</a:t>
            </a:r>
            <a:r>
              <a:rPr lang="ru-RU" dirty="0">
                <a:solidFill>
                  <a:srgbClr val="262626"/>
                </a:solidFill>
                <a:latin typeface="Source Sans Pro Italic"/>
              </a:rPr>
              <a:t>, </a:t>
            </a:r>
            <a:r>
              <a:rPr lang="ru-RU" dirty="0" err="1">
                <a:solidFill>
                  <a:srgbClr val="262626"/>
                </a:solidFill>
                <a:latin typeface="Source Sans Pro Italic"/>
              </a:rPr>
              <a:t>there</a:t>
            </a:r>
            <a:r>
              <a:rPr lang="ru-RU" dirty="0">
                <a:solidFill>
                  <a:srgbClr val="262626"/>
                </a:solidFill>
                <a:latin typeface="Source Sans Pro Italic"/>
              </a:rPr>
              <a:t>. </a:t>
            </a:r>
            <a:endParaRPr lang="ru-RU" dirty="0"/>
          </a:p>
        </p:txBody>
      </p:sp>
      <p:pic>
        <p:nvPicPr>
          <p:cNvPr id="4" name="h">
            <a:hlinkClick r:id="" action="ppaction://media"/>
            <a:extLst>
              <a:ext uri="{FF2B5EF4-FFF2-40B4-BE49-F238E27FC236}">
                <a16:creationId xmlns:a16="http://schemas.microsoft.com/office/drawing/2014/main" id="{27194A34-1B6D-4901-BF69-11F07CDBC6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4305300"/>
            <a:ext cx="4992688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9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4844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975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A7796-1C52-42C2-A511-97FC59195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640263"/>
            <a:ext cx="3867912" cy="13449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1">
                <a:latin typeface="Fira Sans Italic"/>
              </a:rPr>
              <a:t>Chillax! — </a:t>
            </a:r>
            <a:r>
              <a:rPr lang="ru-RU" sz="3000" b="1">
                <a:latin typeface="Fira Sans Italic"/>
              </a:rPr>
              <a:t>Расслабься!</a:t>
            </a:r>
            <a:br>
              <a:rPr lang="ru-RU" sz="3000" b="1">
                <a:latin typeface="Fira Sans Italic"/>
              </a:rPr>
            </a:br>
            <a:endParaRPr lang="ru-RU" sz="30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EB9AFF-C6CB-4B79-BB0A-A1FEFB40F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121763"/>
            <a:ext cx="3867912" cy="377301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400">
                <a:latin typeface="Source Sans Pro Italic"/>
              </a:rPr>
              <a:t>Иногда нужно поддержать человека фразой «не волнуйся, не переживай». Всеобъемлющая стандартная фраза — </a:t>
            </a:r>
            <a:r>
              <a:rPr lang="en-US" sz="1400">
                <a:latin typeface="Source Sans Pro Italic"/>
              </a:rPr>
              <a:t>don’t worry about that </a:t>
            </a:r>
            <a:r>
              <a:rPr lang="ru-RU" sz="1400">
                <a:latin typeface="Source Sans Pro Italic"/>
              </a:rPr>
              <a:t>или, как поется в песне, </a:t>
            </a:r>
            <a:r>
              <a:rPr lang="en-US" sz="1400">
                <a:latin typeface="Source Sans Pro Italic"/>
              </a:rPr>
              <a:t>don’t worry, be happy. </a:t>
            </a:r>
            <a:r>
              <a:rPr lang="ru-RU" sz="1400">
                <a:latin typeface="Source Sans Pro Italic"/>
              </a:rPr>
              <a:t>В разговорном английском популярны выражения </a:t>
            </a:r>
            <a:r>
              <a:rPr lang="en-US" sz="1400">
                <a:latin typeface="Source Sans Pro Italic"/>
              </a:rPr>
              <a:t>take it easy, chill out, relax, keep your hair on (</a:t>
            </a:r>
            <a:r>
              <a:rPr lang="ru-RU" sz="1400">
                <a:latin typeface="Source Sans Pro Italic"/>
              </a:rPr>
              <a:t>дословно «держи волосы на голове»), а также </a:t>
            </a:r>
            <a:r>
              <a:rPr lang="en-US" sz="1400">
                <a:latin typeface="Source Sans Pro Italic"/>
              </a:rPr>
              <a:t>chillax (</a:t>
            </a:r>
            <a:r>
              <a:rPr lang="ru-RU" sz="1400">
                <a:latin typeface="Source Sans Pro Italic"/>
              </a:rPr>
              <a:t>от слов </a:t>
            </a:r>
            <a:r>
              <a:rPr lang="en-US" sz="1400">
                <a:latin typeface="Source Sans Pro Italic"/>
              </a:rPr>
              <a:t>chill out </a:t>
            </a:r>
            <a:r>
              <a:rPr lang="ru-RU" sz="1400">
                <a:latin typeface="Source Sans Pro Italic"/>
              </a:rPr>
              <a:t>и </a:t>
            </a:r>
            <a:r>
              <a:rPr lang="en-US" sz="1400">
                <a:latin typeface="Source Sans Pro Italic"/>
              </a:rPr>
              <a:t>relax). </a:t>
            </a:r>
            <a:r>
              <a:rPr lang="ru-RU" sz="1400">
                <a:latin typeface="Source Sans Pro Italic"/>
              </a:rPr>
              <a:t>Все эти выражения могут использоваться в дружеской беседе.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400">
                <a:latin typeface="Source Sans Pro Italic"/>
              </a:rPr>
              <a:t>— </a:t>
            </a:r>
            <a:r>
              <a:rPr lang="en-US" sz="1400">
                <a:latin typeface="Source Sans Pro Italic"/>
              </a:rPr>
              <a:t>I’m so nervous about the interview.</a:t>
            </a:r>
            <a:br>
              <a:rPr lang="en-US" sz="1400">
                <a:latin typeface="Source Sans Pro Italic"/>
              </a:rPr>
            </a:br>
            <a:r>
              <a:rPr lang="en-US" sz="1400">
                <a:latin typeface="Source Sans Pro Italic"/>
              </a:rPr>
              <a:t>— </a:t>
            </a:r>
            <a:r>
              <a:rPr lang="en-US" sz="1400" b="1">
                <a:latin typeface="Source Sans Pro Italic"/>
              </a:rPr>
              <a:t>Chillax</a:t>
            </a:r>
            <a:r>
              <a:rPr lang="en-US" sz="1400">
                <a:latin typeface="Source Sans Pro Italic"/>
              </a:rPr>
              <a:t>, Jane, it’ll be fine.</a:t>
            </a:r>
            <a:br>
              <a:rPr lang="en-US" sz="1400">
                <a:latin typeface="Source Sans Pro Italic"/>
              </a:rPr>
            </a:br>
            <a:r>
              <a:rPr lang="en-US" sz="1400">
                <a:latin typeface="Source Sans Pro Italic"/>
              </a:rPr>
              <a:t>— </a:t>
            </a:r>
            <a:r>
              <a:rPr lang="ru-RU" sz="1400">
                <a:latin typeface="Source Sans Pro Italic"/>
              </a:rPr>
              <a:t>Я так нервничаю из-за собеседования.</a:t>
            </a:r>
            <a:br>
              <a:rPr lang="ru-RU" sz="1400">
                <a:latin typeface="Source Sans Pro Italic"/>
              </a:rPr>
            </a:br>
            <a:r>
              <a:rPr lang="ru-RU" sz="1400">
                <a:latin typeface="Source Sans Pro Italic"/>
              </a:rPr>
              <a:t>— </a:t>
            </a:r>
            <a:r>
              <a:rPr lang="ru-RU" sz="1400" b="1">
                <a:latin typeface="Source Sans Pro Italic"/>
              </a:rPr>
              <a:t>Расслабься</a:t>
            </a:r>
            <a:r>
              <a:rPr lang="ru-RU" sz="1400">
                <a:latin typeface="Source Sans Pro Italic"/>
              </a:rPr>
              <a:t>, Джейн, все будет в порядке.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ru-RU" sz="1400"/>
            </a:br>
            <a:endParaRPr lang="ru-RU" sz="1400"/>
          </a:p>
        </p:txBody>
      </p:sp>
      <p:pic>
        <p:nvPicPr>
          <p:cNvPr id="4" name="bn" descr="Изображение выглядит как внутренний, стол, спальня, компьютер&#10;&#10;Автоматически созданное описание">
            <a:hlinkClick r:id="" action="ppaction://media"/>
            <a:extLst>
              <a:ext uri="{FF2B5EF4-FFF2-40B4-BE49-F238E27FC236}">
                <a16:creationId xmlns:a16="http://schemas.microsoft.com/office/drawing/2014/main" id="{176580DF-CB36-433D-8CF4-62F2D98716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27231" y="2045650"/>
            <a:ext cx="3552722" cy="26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1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00AA4F-84BE-48CE-A51D-D7825A84F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640080"/>
            <a:ext cx="2322320" cy="561323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400" b="1">
                <a:solidFill>
                  <a:srgbClr val="FFFFFF"/>
                </a:solidFill>
                <a:latin typeface="Fira Sans Italic"/>
              </a:rPr>
              <a:t>Ditto! / Couldn’t agree more! — Абсолютно согласен!</a:t>
            </a:r>
            <a:br>
              <a:rPr lang="ru-RU" sz="3400" b="1">
                <a:solidFill>
                  <a:srgbClr val="FFFFFF"/>
                </a:solidFill>
                <a:latin typeface="Fira Sans Italic"/>
              </a:rPr>
            </a:br>
            <a:endParaRPr lang="ru-RU" sz="340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D44A8B-6F52-4F1E-8BCC-98EF245EB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863" y="640082"/>
            <a:ext cx="5136536" cy="24848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700">
                <a:latin typeface="Source Sans Pro Italic"/>
              </a:rPr>
              <a:t>Если же вы абсолютно разделяете мнение собеседника, можно сказать ditto /ˈdɪtəʊ/ или couldn’t agree more (дословно «больше согласиться просто невозможно»).</a:t>
            </a:r>
          </a:p>
          <a:p>
            <a:pPr marL="0" indent="0">
              <a:buNone/>
            </a:pPr>
            <a:r>
              <a:rPr lang="ru-RU" sz="1700">
                <a:latin typeface="Source Sans Pro Italic"/>
              </a:rPr>
              <a:t>— I just hate the way she behaves in public.</a:t>
            </a:r>
            <a:br>
              <a:rPr lang="ru-RU" sz="1700">
                <a:latin typeface="Source Sans Pro Italic"/>
              </a:rPr>
            </a:br>
            <a:r>
              <a:rPr lang="ru-RU" sz="1700">
                <a:latin typeface="Source Sans Pro Italic"/>
              </a:rPr>
              <a:t>— Oh, yeah, </a:t>
            </a:r>
            <a:r>
              <a:rPr lang="ru-RU" sz="1700" b="1">
                <a:latin typeface="Source Sans Pro Italic"/>
              </a:rPr>
              <a:t>ditto</a:t>
            </a:r>
            <a:r>
              <a:rPr lang="ru-RU" sz="1700">
                <a:latin typeface="Source Sans Pro Italic"/>
              </a:rPr>
              <a:t>.</a:t>
            </a:r>
            <a:br>
              <a:rPr lang="ru-RU" sz="1700">
                <a:latin typeface="Source Sans Pro Italic"/>
              </a:rPr>
            </a:br>
            <a:r>
              <a:rPr lang="ru-RU" sz="1700">
                <a:latin typeface="Source Sans Pro Italic"/>
              </a:rPr>
              <a:t>— Меня просто раздражает, как она ведет себя на публике.</a:t>
            </a:r>
            <a:br>
              <a:rPr lang="ru-RU" sz="1700">
                <a:latin typeface="Source Sans Pro Italic"/>
              </a:rPr>
            </a:br>
            <a:r>
              <a:rPr lang="ru-RU" sz="1700">
                <a:latin typeface="Source Sans Pro Italic"/>
              </a:rPr>
              <a:t>— Ах, да, тут </a:t>
            </a:r>
            <a:r>
              <a:rPr lang="ru-RU" sz="1700" b="1">
                <a:latin typeface="Source Sans Pro Italic"/>
              </a:rPr>
              <a:t>абсолютно согласен</a:t>
            </a:r>
            <a:r>
              <a:rPr lang="ru-RU" sz="1700">
                <a:latin typeface="Source Sans Pro Italic"/>
              </a:rPr>
              <a:t>.</a:t>
            </a:r>
          </a:p>
          <a:p>
            <a:pPr marL="0" indent="0">
              <a:buNone/>
            </a:pPr>
            <a:endParaRPr lang="ru-RU" sz="1700"/>
          </a:p>
        </p:txBody>
      </p:sp>
      <p:pic>
        <p:nvPicPr>
          <p:cNvPr id="4" name="tt" descr="Изображение выглядит как человек, костюм, мужчина, внутренний&#10;&#10;Автоматически созданное описание">
            <a:hlinkClick r:id="" action="ppaction://media"/>
            <a:extLst>
              <a:ext uri="{FF2B5EF4-FFF2-40B4-BE49-F238E27FC236}">
                <a16:creationId xmlns:a16="http://schemas.microsoft.com/office/drawing/2014/main" id="{DACC9C00-3785-4464-9BA3-DF6DB6A4E9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90722" y="3611487"/>
            <a:ext cx="5170677" cy="215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1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28C4AA-363D-40AC-9DFA-B424835BC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005453" cy="114617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100" b="1" err="1">
                <a:latin typeface="Fira Sans Italic"/>
              </a:rPr>
              <a:t>Wanna</a:t>
            </a:r>
            <a:r>
              <a:rPr lang="en-US" sz="2100" b="1">
                <a:latin typeface="Fira Sans Italic"/>
              </a:rPr>
              <a:t> hand with that? / Can I help at all? — </a:t>
            </a:r>
            <a:r>
              <a:rPr lang="ru-RU" sz="2100" b="1">
                <a:latin typeface="Fira Sans Italic"/>
              </a:rPr>
              <a:t>Нужна помощь?</a:t>
            </a:r>
            <a:br>
              <a:rPr lang="ru-RU" sz="2100" b="1">
                <a:latin typeface="Fira Sans Italic"/>
              </a:rPr>
            </a:br>
            <a:endParaRPr lang="ru-RU" sz="2100"/>
          </a:p>
        </p:txBody>
      </p:sp>
      <p:sp>
        <p:nvSpPr>
          <p:cNvPr id="12" name="Freeform: Shape 8">
            <a:extLst>
              <a:ext uri="{FF2B5EF4-FFF2-40B4-BE49-F238E27FC236}">
                <a16:creationId xmlns:a16="http://schemas.microsoft.com/office/drawing/2014/main" id="{05C7EBC3-4672-4DAB-81C2-58661FAFA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4103" y="-2"/>
            <a:ext cx="4509896" cy="1511304"/>
          </a:xfrm>
          <a:custGeom>
            <a:avLst/>
            <a:gdLst>
              <a:gd name="connsiteX0" fmla="*/ 4545473 w 6013194"/>
              <a:gd name="connsiteY0" fmla="*/ 0 h 1511304"/>
              <a:gd name="connsiteX1" fmla="*/ 6013194 w 6013194"/>
              <a:gd name="connsiteY1" fmla="*/ 0 h 1511304"/>
              <a:gd name="connsiteX2" fmla="*/ 6013194 w 6013194"/>
              <a:gd name="connsiteY2" fmla="*/ 1508760 h 1511304"/>
              <a:gd name="connsiteX3" fmla="*/ 4545474 w 6013194"/>
              <a:gd name="connsiteY3" fmla="*/ 1508760 h 1511304"/>
              <a:gd name="connsiteX4" fmla="*/ 4545474 w 6013194"/>
              <a:gd name="connsiteY4" fmla="*/ 1511304 h 1511304"/>
              <a:gd name="connsiteX5" fmla="*/ 0 w 6013194"/>
              <a:gd name="connsiteY5" fmla="*/ 1511304 h 1511304"/>
              <a:gd name="connsiteX6" fmla="*/ 697617 w 6013194"/>
              <a:gd name="connsiteY6" fmla="*/ 3 h 1511304"/>
              <a:gd name="connsiteX7" fmla="*/ 4545473 w 6013194"/>
              <a:gd name="connsiteY7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3194" h="1511304">
                <a:moveTo>
                  <a:pt x="4545473" y="0"/>
                </a:moveTo>
                <a:lnTo>
                  <a:pt x="6013194" y="0"/>
                </a:lnTo>
                <a:lnTo>
                  <a:pt x="6013194" y="1508760"/>
                </a:lnTo>
                <a:lnTo>
                  <a:pt x="4545474" y="1508760"/>
                </a:lnTo>
                <a:lnTo>
                  <a:pt x="4545474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0BF962F-4C6F-461E-86F2-C43F56CC9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10597" y="1690688"/>
            <a:ext cx="6533402" cy="5167312"/>
          </a:xfrm>
          <a:custGeom>
            <a:avLst/>
            <a:gdLst>
              <a:gd name="connsiteX0" fmla="*/ 0 w 8711202"/>
              <a:gd name="connsiteY0" fmla="*/ 0 h 5167312"/>
              <a:gd name="connsiteX1" fmla="*/ 7243482 w 8711202"/>
              <a:gd name="connsiteY1" fmla="*/ 0 h 5167312"/>
              <a:gd name="connsiteX2" fmla="*/ 8711202 w 8711202"/>
              <a:gd name="connsiteY2" fmla="*/ 0 h 5167312"/>
              <a:gd name="connsiteX3" fmla="*/ 8711202 w 8711202"/>
              <a:gd name="connsiteY3" fmla="*/ 5167312 h 5167312"/>
              <a:gd name="connsiteX4" fmla="*/ 7243482 w 8711202"/>
              <a:gd name="connsiteY4" fmla="*/ 5167312 h 5167312"/>
              <a:gd name="connsiteX5" fmla="*/ 221324 w 8711202"/>
              <a:gd name="connsiteY5" fmla="*/ 5167312 h 5167312"/>
              <a:gd name="connsiteX6" fmla="*/ 2615203 w 8711202"/>
              <a:gd name="connsiteY6" fmla="*/ 952 h 5167312"/>
              <a:gd name="connsiteX7" fmla="*/ 0 w 8711202"/>
              <a:gd name="connsiteY7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1202" h="5167312">
                <a:moveTo>
                  <a:pt x="0" y="0"/>
                </a:moveTo>
                <a:lnTo>
                  <a:pt x="7243482" y="0"/>
                </a:lnTo>
                <a:lnTo>
                  <a:pt x="8711202" y="0"/>
                </a:lnTo>
                <a:lnTo>
                  <a:pt x="8711202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E94A4F7-38E4-45EA-8E2E-CE1B5766B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0"/>
            <a:ext cx="4448591" cy="5166360"/>
          </a:xfrm>
          <a:custGeom>
            <a:avLst/>
            <a:gdLst>
              <a:gd name="connsiteX0" fmla="*/ 0 w 5931454"/>
              <a:gd name="connsiteY0" fmla="*/ 0 h 5166360"/>
              <a:gd name="connsiteX1" fmla="*/ 5931454 w 5931454"/>
              <a:gd name="connsiteY1" fmla="*/ 0 h 5166360"/>
              <a:gd name="connsiteX2" fmla="*/ 3537575 w 5931454"/>
              <a:gd name="connsiteY2" fmla="*/ 5166360 h 5166360"/>
              <a:gd name="connsiteX3" fmla="*/ 0 w 5931454"/>
              <a:gd name="connsiteY3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454" h="5166360">
                <a:moveTo>
                  <a:pt x="0" y="0"/>
                </a:moveTo>
                <a:lnTo>
                  <a:pt x="5931454" y="0"/>
                </a:lnTo>
                <a:lnTo>
                  <a:pt x="3537575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42B9E8-EAF3-445D-B2B6-4782978F9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73288"/>
            <a:ext cx="2702378" cy="36396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700">
                <a:solidFill>
                  <a:srgbClr val="FFFFFF"/>
                </a:solidFill>
                <a:latin typeface="Source Sans Pro Italic"/>
              </a:rPr>
              <a:t>Узнав о ситуации собеседника, мы непременно захотим предложить свою помощь: </a:t>
            </a:r>
            <a:r>
              <a:rPr lang="en-US" sz="1700">
                <a:solidFill>
                  <a:srgbClr val="FFFFFF"/>
                </a:solidFill>
                <a:latin typeface="Source Sans Pro Italic"/>
              </a:rPr>
              <a:t>Do you need some help? </a:t>
            </a:r>
            <a:r>
              <a:rPr lang="ru-RU" sz="1700">
                <a:solidFill>
                  <a:srgbClr val="FFFFFF"/>
                </a:solidFill>
                <a:latin typeface="Source Sans Pro Italic"/>
              </a:rPr>
              <a:t>Но разговорный вариант будет звучать как </a:t>
            </a:r>
            <a:r>
              <a:rPr lang="en-US" sz="1700">
                <a:solidFill>
                  <a:srgbClr val="FFFFFF"/>
                </a:solidFill>
                <a:latin typeface="Source Sans Pro Italic"/>
              </a:rPr>
              <a:t>Wanna hand with that? / Can I help at all?</a:t>
            </a:r>
          </a:p>
          <a:p>
            <a:pPr marL="0" indent="0">
              <a:buNone/>
            </a:pPr>
            <a:r>
              <a:rPr lang="en-US" sz="1700">
                <a:solidFill>
                  <a:srgbClr val="FFFFFF"/>
                </a:solidFill>
                <a:latin typeface="Source Sans Pro Italic"/>
              </a:rPr>
              <a:t>Moving? </a:t>
            </a:r>
            <a:r>
              <a:rPr lang="en-US" sz="1700" b="1">
                <a:solidFill>
                  <a:srgbClr val="FFFFFF"/>
                </a:solidFill>
                <a:latin typeface="Source Sans Pro Italic"/>
              </a:rPr>
              <a:t>Wanna hand with</a:t>
            </a:r>
            <a:r>
              <a:rPr lang="en-US" sz="1700">
                <a:solidFill>
                  <a:srgbClr val="FFFFFF"/>
                </a:solidFill>
                <a:latin typeface="Source Sans Pro Italic"/>
              </a:rPr>
              <a:t> those boxes? — </a:t>
            </a:r>
            <a:r>
              <a:rPr lang="ru-RU" sz="1700">
                <a:solidFill>
                  <a:srgbClr val="FFFFFF"/>
                </a:solidFill>
                <a:latin typeface="Source Sans Pro Italic"/>
              </a:rPr>
              <a:t>Переезжаешь? </a:t>
            </a:r>
            <a:r>
              <a:rPr lang="ru-RU" sz="1700" b="1">
                <a:solidFill>
                  <a:srgbClr val="FFFFFF"/>
                </a:solidFill>
                <a:latin typeface="Source Sans Pro Italic"/>
              </a:rPr>
              <a:t>Помощь с</a:t>
            </a:r>
            <a:r>
              <a:rPr lang="ru-RU" sz="1700">
                <a:solidFill>
                  <a:srgbClr val="FFFFFF"/>
                </a:solidFill>
                <a:latin typeface="Source Sans Pro Italic"/>
              </a:rPr>
              <a:t> коробками </a:t>
            </a:r>
            <a:r>
              <a:rPr lang="ru-RU" sz="1700" b="1">
                <a:solidFill>
                  <a:srgbClr val="FFFFFF"/>
                </a:solidFill>
                <a:latin typeface="Source Sans Pro Italic"/>
              </a:rPr>
              <a:t>нужна</a:t>
            </a:r>
            <a:r>
              <a:rPr lang="ru-RU" sz="1700">
                <a:solidFill>
                  <a:srgbClr val="FFFFFF"/>
                </a:solidFill>
                <a:latin typeface="Source Sans Pro Italic"/>
              </a:rPr>
              <a:t>?</a:t>
            </a:r>
          </a:p>
          <a:p>
            <a:pPr marL="0" indent="0">
              <a:buNone/>
            </a:pPr>
            <a:endParaRPr lang="ru-RU" sz="1700">
              <a:solidFill>
                <a:srgbClr val="FFFFFF"/>
              </a:solidFill>
            </a:endParaRPr>
          </a:p>
        </p:txBody>
      </p:sp>
      <p:pic>
        <p:nvPicPr>
          <p:cNvPr id="4" name="ь">
            <a:hlinkClick r:id="" action="ppaction://media"/>
            <a:extLst>
              <a:ext uri="{FF2B5EF4-FFF2-40B4-BE49-F238E27FC236}">
                <a16:creationId xmlns:a16="http://schemas.microsoft.com/office/drawing/2014/main" id="{54336F1E-F038-417D-894F-C2C250DAB5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37316" y="3084428"/>
            <a:ext cx="3878033" cy="2181393"/>
          </a:xfrm>
          <a:custGeom>
            <a:avLst/>
            <a:gdLst/>
            <a:ahLst/>
            <a:cxnLst/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882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32D73-5C38-474F-AF96-A3228731B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рубашка&#10;&#10;Автоматически созданное описание">
            <a:extLst>
              <a:ext uri="{FF2B5EF4-FFF2-40B4-BE49-F238E27FC236}">
                <a16:creationId xmlns:a16="http://schemas.microsoft.com/office/drawing/2014/main" id="{FB96AE1E-1D8B-4515-B06D-472D3A7AF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0775C-CB4C-414E-BFFF-8EF79D595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40D1EB-2E0B-42A2-9535-8AB993192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>
              <a:hlinkClick r:id="rId2"/>
            </a:endParaRPr>
          </a:p>
          <a:p>
            <a:endParaRPr lang="ru-RU" dirty="0">
              <a:hlinkClick r:id="rId2"/>
            </a:endParaRPr>
          </a:p>
          <a:p>
            <a:r>
              <a:rPr lang="en-US" dirty="0">
                <a:hlinkClick r:id="rId2"/>
              </a:rPr>
              <a:t>https://puzzle-english.com</a:t>
            </a:r>
            <a:endParaRPr lang="ru-RU" dirty="0"/>
          </a:p>
          <a:p>
            <a:r>
              <a:rPr lang="en-US" dirty="0">
                <a:hlinkClick r:id="rId3"/>
              </a:rPr>
              <a:t>https://getyarn.io</a:t>
            </a:r>
            <a:endParaRPr lang="ru-RU" dirty="0"/>
          </a:p>
          <a:p>
            <a:r>
              <a:rPr lang="en-US" u="sng" dirty="0">
                <a:solidFill>
                  <a:schemeClr val="accent4">
                    <a:lumMod val="75000"/>
                  </a:schemeClr>
                </a:solidFill>
              </a:rPr>
              <a:t>https://englex.ru</a:t>
            </a:r>
            <a:endParaRPr lang="ru-RU" u="sng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935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9">
      <a:dk1>
        <a:srgbClr val="343434"/>
      </a:dk1>
      <a:lt1>
        <a:srgbClr val="FFFFFF"/>
      </a:lt1>
      <a:dk2>
        <a:srgbClr val="343434"/>
      </a:dk2>
      <a:lt2>
        <a:srgbClr val="1D6FA7"/>
      </a:lt2>
      <a:accent1>
        <a:srgbClr val="0672E8"/>
      </a:accent1>
      <a:accent2>
        <a:srgbClr val="0FB2FD"/>
      </a:accent2>
      <a:accent3>
        <a:srgbClr val="50C8FE"/>
      </a:accent3>
      <a:accent4>
        <a:srgbClr val="6DD9FF"/>
      </a:accent4>
      <a:accent5>
        <a:srgbClr val="017AB2"/>
      </a:accent5>
      <a:accent6>
        <a:srgbClr val="055CBB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39">
      <a:dk1>
        <a:srgbClr val="343434"/>
      </a:dk1>
      <a:lt1>
        <a:srgbClr val="FFFFFF"/>
      </a:lt1>
      <a:dk2>
        <a:srgbClr val="343434"/>
      </a:dk2>
      <a:lt2>
        <a:srgbClr val="1D6FA7"/>
      </a:lt2>
      <a:accent1>
        <a:srgbClr val="0672E8"/>
      </a:accent1>
      <a:accent2>
        <a:srgbClr val="0FB2FD"/>
      </a:accent2>
      <a:accent3>
        <a:srgbClr val="50C8FE"/>
      </a:accent3>
      <a:accent4>
        <a:srgbClr val="6DD9FF"/>
      </a:accent4>
      <a:accent5>
        <a:srgbClr val="017AB2"/>
      </a:accent5>
      <a:accent6>
        <a:srgbClr val="055CBB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5_Office Theme">
  <a:themeElements>
    <a:clrScheme name="Custom 39">
      <a:dk1>
        <a:srgbClr val="343434"/>
      </a:dk1>
      <a:lt1>
        <a:srgbClr val="FFFFFF"/>
      </a:lt1>
      <a:dk2>
        <a:srgbClr val="343434"/>
      </a:dk2>
      <a:lt2>
        <a:srgbClr val="1D6FA7"/>
      </a:lt2>
      <a:accent1>
        <a:srgbClr val="0672E8"/>
      </a:accent1>
      <a:accent2>
        <a:srgbClr val="0FB2FD"/>
      </a:accent2>
      <a:accent3>
        <a:srgbClr val="50C8FE"/>
      </a:accent3>
      <a:accent4>
        <a:srgbClr val="6DD9FF"/>
      </a:accent4>
      <a:accent5>
        <a:srgbClr val="017AB2"/>
      </a:accent5>
      <a:accent6>
        <a:srgbClr val="055CBB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1420</Words>
  <Application>Microsoft Office PowerPoint</Application>
  <PresentationFormat>Экран (4:3)</PresentationFormat>
  <Paragraphs>108</Paragraphs>
  <Slides>17</Slides>
  <Notes>1</Notes>
  <HiddenSlides>0</HiddenSlides>
  <MMClips>11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Fira Sans Italic</vt:lpstr>
      <vt:lpstr>MuseoNew</vt:lpstr>
      <vt:lpstr>Source Sans Pro Italic</vt:lpstr>
      <vt:lpstr>Office Theme</vt:lpstr>
      <vt:lpstr>1_Office Theme</vt:lpstr>
      <vt:lpstr>15_Office Theme</vt:lpstr>
      <vt:lpstr>Презентация PowerPoint</vt:lpstr>
      <vt:lpstr>Презентация PowerPoint</vt:lpstr>
      <vt:lpstr>Использование фраз.</vt:lpstr>
      <vt:lpstr>Приветствия, уместные  любой ситуации</vt:lpstr>
      <vt:lpstr>Приветствия для друзей и приятелей </vt:lpstr>
      <vt:lpstr>Молодежный сленг</vt:lpstr>
      <vt:lpstr>Фразы для поддержания разговора </vt:lpstr>
      <vt:lpstr> Вежливые фраз</vt:lpstr>
      <vt:lpstr>\       А теперь несколько фраз, которые помогут Вам сойти за типичного англичанина.</vt:lpstr>
      <vt:lpstr>Likewise! — Взаимно!</vt:lpstr>
      <vt:lpstr> Where was I? / Where were we? — На чем я остановился? / На чем мы остановились? </vt:lpstr>
      <vt:lpstr>Now, now! / There, there! — Ну-ну! (так говорят, когда надо приободрить кого-то) </vt:lpstr>
      <vt:lpstr>Chillax! — Расслабься! </vt:lpstr>
      <vt:lpstr>Ditto! / Couldn’t agree more! — Абсолютно согласен! </vt:lpstr>
      <vt:lpstr>Wanna hand with that? / Can I help at all? — Нужна помощь? </vt:lpstr>
      <vt:lpstr>Презентация PowerPoint</vt:lpstr>
      <vt:lpstr>   Источники: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 Дорофеева</dc:creator>
  <cp:lastModifiedBy>Наталия Дорофеева</cp:lastModifiedBy>
  <cp:revision>1</cp:revision>
  <dcterms:created xsi:type="dcterms:W3CDTF">2020-06-25T20:35:26Z</dcterms:created>
  <dcterms:modified xsi:type="dcterms:W3CDTF">2020-06-25T20:37:07Z</dcterms:modified>
</cp:coreProperties>
</file>